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5"/>
  </p:sldMasterIdLst>
  <p:sldIdLst>
    <p:sldId id="256" r:id="rId6"/>
  </p:sldIdLst>
  <p:sldSz cx="7772400" cy="10058400"/>
  <p:notesSz cx="6858000" cy="9240838"/>
  <p:embeddedFontLst>
    <p:embeddedFont>
      <p:font typeface="Calibri" panose="020F0502020204030204" pitchFamily="34" charset="0"/>
      <p:regular r:id="rId7"/>
      <p:bold r:id="rId8"/>
      <p:italic r:id="rId9"/>
      <p:boldItalic r:id="rId1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30"/>
    <a:srgbClr val="FFD5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190" d="100"/>
          <a:sy n="190" d="100"/>
        </p:scale>
        <p:origin x="84" y="2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font" Target="fonts/font1.fntdata"/><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0" Type="http://schemas.openxmlformats.org/officeDocument/2006/relationships/font" Target="fonts/font4.fntdata"/><Relationship Id="rId4" Type="http://schemas.openxmlformats.org/officeDocument/2006/relationships/customXml" Target="../customXml/item4.xml"/><Relationship Id="rId9" Type="http://schemas.openxmlformats.org/officeDocument/2006/relationships/font" Target="fonts/font3.fntdata"/><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ig.army.mil/" TargetMode="Externa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37160" y="843992"/>
            <a:ext cx="7498080" cy="274320"/>
            <a:chOff x="0" y="0"/>
            <a:chExt cx="2832190" cy="220085"/>
          </a:xfrm>
        </p:grpSpPr>
        <p:sp>
          <p:nvSpPr>
            <p:cNvPr id="3" name="Freeform 3"/>
            <p:cNvSpPr/>
            <p:nvPr/>
          </p:nvSpPr>
          <p:spPr>
            <a:xfrm>
              <a:off x="0" y="0"/>
              <a:ext cx="2832190" cy="220085"/>
            </a:xfrm>
            <a:custGeom>
              <a:avLst/>
              <a:gdLst/>
              <a:ahLst/>
              <a:cxnLst/>
              <a:rect l="l" t="t" r="r" b="b"/>
              <a:pathLst>
                <a:path w="2832190" h="220085">
                  <a:moveTo>
                    <a:pt x="0" y="0"/>
                  </a:moveTo>
                  <a:lnTo>
                    <a:pt x="2832190" y="0"/>
                  </a:lnTo>
                  <a:lnTo>
                    <a:pt x="2832190" y="220085"/>
                  </a:lnTo>
                  <a:lnTo>
                    <a:pt x="0" y="220085"/>
                  </a:lnTo>
                  <a:close/>
                </a:path>
              </a:pathLst>
            </a:custGeom>
            <a:solidFill>
              <a:srgbClr val="000000"/>
            </a:solidFill>
          </p:spPr>
        </p:sp>
        <p:sp>
          <p:nvSpPr>
            <p:cNvPr id="4" name="TextBox 4"/>
            <p:cNvSpPr txBox="1"/>
            <p:nvPr/>
          </p:nvSpPr>
          <p:spPr>
            <a:xfrm>
              <a:off x="0" y="-19050"/>
              <a:ext cx="812800" cy="831850"/>
            </a:xfrm>
            <a:prstGeom prst="rect">
              <a:avLst/>
            </a:prstGeom>
          </p:spPr>
          <p:txBody>
            <a:bodyPr lIns="47790" tIns="47790" rIns="47790" bIns="47790" rtlCol="0" anchor="ctr"/>
            <a:lstStyle/>
            <a:p>
              <a:pPr algn="ctr">
                <a:lnSpc>
                  <a:spcPts val="1448"/>
                </a:lnSpc>
              </a:pPr>
              <a:endParaRPr dirty="0">
                <a:latin typeface="Arial" panose="020B0604020202020204" pitchFamily="34" charset="0"/>
                <a:cs typeface="Arial" panose="020B0604020202020204" pitchFamily="34" charset="0"/>
              </a:endParaRPr>
            </a:p>
          </p:txBody>
        </p:sp>
      </p:grpSp>
      <p:sp>
        <p:nvSpPr>
          <p:cNvPr id="8" name="Freeform 8"/>
          <p:cNvSpPr/>
          <p:nvPr/>
        </p:nvSpPr>
        <p:spPr>
          <a:xfrm>
            <a:off x="5692849" y="3352800"/>
            <a:ext cx="1846228" cy="4077835"/>
          </a:xfrm>
          <a:custGeom>
            <a:avLst/>
            <a:gdLst/>
            <a:ahLst/>
            <a:cxnLst/>
            <a:rect l="l" t="t" r="r" b="b"/>
            <a:pathLst>
              <a:path w="937216" h="2321880">
                <a:moveTo>
                  <a:pt x="0" y="0"/>
                </a:moveTo>
                <a:lnTo>
                  <a:pt x="937216" y="0"/>
                </a:lnTo>
                <a:lnTo>
                  <a:pt x="937216" y="2321880"/>
                </a:lnTo>
                <a:lnTo>
                  <a:pt x="0" y="2321880"/>
                </a:lnTo>
                <a:close/>
              </a:path>
            </a:pathLst>
          </a:custGeom>
          <a:solidFill>
            <a:srgbClr val="FFD530"/>
          </a:solidFill>
          <a:ln w="12700">
            <a:solidFill>
              <a:schemeClr val="tx1"/>
            </a:solidFill>
          </a:ln>
        </p:spPr>
      </p:sp>
      <p:pic>
        <p:nvPicPr>
          <p:cNvPr id="16" name="Picture 16"/>
          <p:cNvPicPr>
            <a:picLocks noChangeAspect="1"/>
          </p:cNvPicPr>
          <p:nvPr/>
        </p:nvPicPr>
        <p:blipFill>
          <a:blip r:embed="rId2"/>
          <a:srcRect/>
          <a:stretch>
            <a:fillRect/>
          </a:stretch>
        </p:blipFill>
        <p:spPr>
          <a:xfrm>
            <a:off x="6021557" y="4608104"/>
            <a:ext cx="1188811" cy="1183096"/>
          </a:xfrm>
          <a:prstGeom prst="rect">
            <a:avLst/>
          </a:prstGeom>
        </p:spPr>
      </p:pic>
      <p:sp>
        <p:nvSpPr>
          <p:cNvPr id="18" name="TextBox 18"/>
          <p:cNvSpPr txBox="1"/>
          <p:nvPr/>
        </p:nvSpPr>
        <p:spPr>
          <a:xfrm>
            <a:off x="1918271" y="403395"/>
            <a:ext cx="4025310" cy="496867"/>
          </a:xfrm>
          <a:prstGeom prst="rect">
            <a:avLst/>
          </a:prstGeom>
        </p:spPr>
        <p:txBody>
          <a:bodyPr wrap="square" lIns="0" tIns="0" rIns="0" bIns="0" rtlCol="0" anchor="t">
            <a:spAutoFit/>
          </a:bodyPr>
          <a:lstStyle/>
          <a:p>
            <a:pPr algn="ctr">
              <a:lnSpc>
                <a:spcPts val="3687"/>
              </a:lnSpc>
            </a:pPr>
            <a:r>
              <a:rPr lang="en-US" sz="4400" b="1" cap="all" spc="105" dirty="0">
                <a:solidFill>
                  <a:srgbClr val="000000"/>
                </a:solidFill>
                <a:latin typeface="Arial" panose="020B0604020202020204" pitchFamily="34" charset="0"/>
                <a:cs typeface="Arial" panose="020B0604020202020204" pitchFamily="34" charset="0"/>
              </a:rPr>
              <a:t>IG Update</a:t>
            </a:r>
          </a:p>
        </p:txBody>
      </p:sp>
      <p:sp>
        <p:nvSpPr>
          <p:cNvPr id="19" name="TextBox 19"/>
          <p:cNvSpPr txBox="1"/>
          <p:nvPr/>
        </p:nvSpPr>
        <p:spPr>
          <a:xfrm>
            <a:off x="2875060" y="1724010"/>
            <a:ext cx="2468880" cy="6940361"/>
          </a:xfrm>
          <a:prstGeom prst="rect">
            <a:avLst/>
          </a:prstGeom>
        </p:spPr>
        <p:txBody>
          <a:bodyPr wrap="square" lIns="0" tIns="0" rIns="0" bIns="0" rtlCol="0" anchor="t">
            <a:spAutoFit/>
          </a:bodyPr>
          <a:lstStyle/>
          <a:p>
            <a:r>
              <a:rPr lang="en-US" sz="1100" b="1" u="sng" dirty="0">
                <a:solidFill>
                  <a:srgbClr val="000000"/>
                </a:solidFill>
                <a:latin typeface="Arial" panose="020B0604020202020204" pitchFamily="34" charset="0"/>
                <a:cs typeface="Arial" panose="020B0604020202020204" pitchFamily="34" charset="0"/>
              </a:rPr>
              <a:t>Approval Authority: </a:t>
            </a:r>
            <a:endParaRPr lang="en-US" sz="1100" u="sng" dirty="0">
              <a:solidFill>
                <a:srgbClr val="000000"/>
              </a:solidFill>
              <a:latin typeface="Arial" panose="020B0604020202020204" pitchFamily="34" charset="0"/>
              <a:cs typeface="Arial" panose="020B0604020202020204" pitchFamily="34" charset="0"/>
            </a:endParaRPr>
          </a:p>
          <a:p>
            <a:pPr indent="169863">
              <a:buFont typeface="Arial" panose="020B0604020202020204" pitchFamily="34" charset="0"/>
              <a:buChar char="•"/>
            </a:pPr>
            <a:r>
              <a:rPr lang="en-US" sz="1100" dirty="0">
                <a:solidFill>
                  <a:srgbClr val="000000"/>
                </a:solidFill>
                <a:latin typeface="Arial" panose="020B0604020202020204" pitchFamily="34" charset="0"/>
                <a:cs typeface="Arial" panose="020B0604020202020204" pitchFamily="34" charset="0"/>
              </a:rPr>
              <a:t>Company-level or equivalent commanders:</a:t>
            </a:r>
          </a:p>
          <a:p>
            <a:pPr marL="169863" lvl="1" indent="176213">
              <a:buFont typeface="Courier New" panose="02070309020205020404" pitchFamily="49" charset="0"/>
              <a:buChar char="o"/>
            </a:pPr>
            <a:r>
              <a:rPr lang="en-US" sz="1100" dirty="0">
                <a:solidFill>
                  <a:srgbClr val="000000"/>
                </a:solidFill>
                <a:latin typeface="Arial" panose="020B0604020202020204" pitchFamily="34" charset="0"/>
                <a:cs typeface="Arial" panose="020B0604020202020204" pitchFamily="34" charset="0"/>
              </a:rPr>
              <a:t>may approve bereavement leave for eligible Soldiers. When approving leave, they must act in a swift and sensitive manner as they consider the significance of the event and its impact on the Soldier and the Family.</a:t>
            </a:r>
          </a:p>
          <a:p>
            <a:pPr marL="169863" lvl="1" indent="176213">
              <a:buFont typeface="Courier New" panose="02070309020205020404" pitchFamily="49" charset="0"/>
              <a:buChar char="o"/>
            </a:pPr>
            <a:r>
              <a:rPr lang="en-US" sz="1100" dirty="0">
                <a:solidFill>
                  <a:srgbClr val="000000"/>
                </a:solidFill>
                <a:latin typeface="Arial" panose="020B0604020202020204" pitchFamily="34" charset="0"/>
                <a:cs typeface="Arial" panose="020B0604020202020204" pitchFamily="34" charset="0"/>
              </a:rPr>
              <a:t>may extend the period of bereavement for eligible Soldiers because of operational requirements/deployment.</a:t>
            </a:r>
          </a:p>
          <a:p>
            <a:pPr marL="169863" lvl="1" indent="176213">
              <a:buFont typeface="Courier New" panose="02070309020205020404" pitchFamily="49" charset="0"/>
              <a:buChar char="o"/>
            </a:pPr>
            <a:r>
              <a:rPr lang="en-US" sz="1100" dirty="0">
                <a:solidFill>
                  <a:srgbClr val="000000"/>
                </a:solidFill>
                <a:latin typeface="Arial" panose="020B0604020202020204" pitchFamily="34" charset="0"/>
                <a:cs typeface="Arial" panose="020B0604020202020204" pitchFamily="34" charset="0"/>
              </a:rPr>
              <a:t>may authorize bereavement leave in combination with chargeable leave and other types of non-chargeable leave. </a:t>
            </a:r>
          </a:p>
          <a:p>
            <a:pPr marL="0" lvl="1" indent="169863"/>
            <a:endParaRPr lang="en-US" sz="1100" dirty="0">
              <a:solidFill>
                <a:srgbClr val="000000"/>
              </a:solidFill>
              <a:latin typeface="Arial" panose="020B0604020202020204" pitchFamily="34" charset="0"/>
              <a:cs typeface="Arial" panose="020B0604020202020204" pitchFamily="34" charset="0"/>
            </a:endParaRPr>
          </a:p>
          <a:p>
            <a:pPr indent="169863">
              <a:buFont typeface="Arial" panose="020B0604020202020204" pitchFamily="34" charset="0"/>
              <a:buChar char="•"/>
            </a:pPr>
            <a:r>
              <a:rPr lang="en-US" sz="1100" dirty="0">
                <a:solidFill>
                  <a:srgbClr val="000000"/>
                </a:solidFill>
                <a:latin typeface="Arial" panose="020B0604020202020204" pitchFamily="34" charset="0"/>
                <a:cs typeface="Arial" panose="020B0604020202020204" pitchFamily="34" charset="0"/>
              </a:rPr>
              <a:t>The first general officer in the Soldier’s chain of command holds the authority to disapprove a bereavement leave request.</a:t>
            </a:r>
          </a:p>
          <a:p>
            <a:endParaRPr lang="en-US" sz="600" dirty="0">
              <a:solidFill>
                <a:srgbClr val="000000"/>
              </a:solidFill>
              <a:latin typeface="Arial" panose="020B0604020202020204" pitchFamily="34" charset="0"/>
              <a:cs typeface="Arial" panose="020B0604020202020204" pitchFamily="34" charset="0"/>
            </a:endParaRPr>
          </a:p>
          <a:p>
            <a:r>
              <a:rPr lang="en-US" sz="1100" b="1" u="sng" dirty="0">
                <a:solidFill>
                  <a:srgbClr val="000000"/>
                </a:solidFill>
                <a:latin typeface="Arial" panose="020B0604020202020204" pitchFamily="34" charset="0"/>
                <a:cs typeface="Arial" panose="020B0604020202020204" pitchFamily="34" charset="0"/>
              </a:rPr>
              <a:t>Eligible Soldiers:</a:t>
            </a:r>
            <a:endParaRPr lang="en-US" sz="1100" u="sng" dirty="0">
              <a:solidFill>
                <a:srgbClr val="000000"/>
              </a:solidFill>
              <a:latin typeface="Arial" panose="020B0604020202020204" pitchFamily="34" charset="0"/>
              <a:cs typeface="Arial" panose="020B0604020202020204" pitchFamily="34" charset="0"/>
            </a:endParaRPr>
          </a:p>
          <a:p>
            <a:pPr indent="169863">
              <a:buFont typeface="Arial" panose="020B0604020202020204" pitchFamily="34" charset="0"/>
              <a:buChar char="•"/>
            </a:pPr>
            <a:r>
              <a:rPr lang="en-US" sz="1100" dirty="0">
                <a:solidFill>
                  <a:srgbClr val="000000"/>
                </a:solidFill>
                <a:latin typeface="Arial" panose="020B0604020202020204" pitchFamily="34" charset="0"/>
                <a:cs typeface="Arial" panose="020B0604020202020204" pitchFamily="34" charset="0"/>
              </a:rPr>
              <a:t>must provide administratively acceptable documents to their company-level commander or equivalent 30 calendar days after returning from leave. Failure to do so will result in the reduction of the Soldier’s ordinary leave account following return to service.</a:t>
            </a:r>
          </a:p>
          <a:p>
            <a:pPr indent="169863">
              <a:buFont typeface="Arial" panose="020B0604020202020204" pitchFamily="34" charset="0"/>
              <a:buChar char="•"/>
            </a:pPr>
            <a:r>
              <a:rPr lang="en-US" sz="1100" dirty="0">
                <a:solidFill>
                  <a:srgbClr val="000000"/>
                </a:solidFill>
                <a:latin typeface="Arial" panose="020B0604020202020204" pitchFamily="34" charset="0"/>
                <a:cs typeface="Arial" panose="020B0604020202020204" pitchFamily="34" charset="0"/>
              </a:rPr>
              <a:t>will not be authorized bereavement leave in connection with the death of person who is not their spouse or child and loss of child resulting from stillbirth/miscarriage.</a:t>
            </a:r>
          </a:p>
          <a:p>
            <a:pPr indent="169863">
              <a:buFont typeface="Arial" panose="020B0604020202020204" pitchFamily="34" charset="0"/>
              <a:buChar char="•"/>
            </a:pPr>
            <a:r>
              <a:rPr lang="en-US" sz="1100" dirty="0">
                <a:solidFill>
                  <a:srgbClr val="000000"/>
                </a:solidFill>
                <a:latin typeface="Arial" panose="020B0604020202020204" pitchFamily="34" charset="0"/>
                <a:cs typeface="Arial" panose="020B0604020202020204" pitchFamily="34" charset="0"/>
              </a:rPr>
              <a:t>will not be extended on, or recalled back to, active service solely to permit the use of bereavement leave. </a:t>
            </a:r>
            <a:endParaRPr lang="en-US" sz="952" dirty="0">
              <a:solidFill>
                <a:srgbClr val="000000"/>
              </a:solidFill>
              <a:latin typeface="Arial" panose="020B0604020202020204" pitchFamily="34" charset="0"/>
              <a:cs typeface="Arial" panose="020B0604020202020204" pitchFamily="34" charset="0"/>
            </a:endParaRPr>
          </a:p>
        </p:txBody>
      </p:sp>
      <p:sp>
        <p:nvSpPr>
          <p:cNvPr id="21" name="TextBox 21"/>
          <p:cNvSpPr txBox="1"/>
          <p:nvPr/>
        </p:nvSpPr>
        <p:spPr>
          <a:xfrm>
            <a:off x="151908" y="1722459"/>
            <a:ext cx="2468880" cy="4909036"/>
          </a:xfrm>
          <a:prstGeom prst="rect">
            <a:avLst/>
          </a:prstGeom>
        </p:spPr>
        <p:txBody>
          <a:bodyPr wrap="square" lIns="0" tIns="0" rIns="0" bIns="0" rtlCol="0" anchor="t">
            <a:spAutoFit/>
          </a:bodyPr>
          <a:lstStyle/>
          <a:p>
            <a:pPr indent="169863"/>
            <a:r>
              <a:rPr lang="en-US" sz="1100" dirty="0">
                <a:solidFill>
                  <a:srgbClr val="000000"/>
                </a:solidFill>
                <a:latin typeface="Arial" panose="020B0604020202020204" pitchFamily="34" charset="0"/>
                <a:cs typeface="Arial" panose="020B0604020202020204" pitchFamily="34" charset="0"/>
              </a:rPr>
              <a:t>On 8 May 2023, Secretary of the Army released a memorandum (Bereavement Leave for Soldiers), which authorizes up to 14 days of consecutive non-chargeable bereavement leave for eligible Soldiers in connection with the death of a spouse or child.</a:t>
            </a:r>
          </a:p>
          <a:p>
            <a:pPr indent="169863"/>
            <a:endParaRPr lang="en-US" sz="1100" dirty="0">
              <a:solidFill>
                <a:srgbClr val="000000"/>
              </a:solidFill>
              <a:latin typeface="Arial" panose="020B0604020202020204" pitchFamily="34" charset="0"/>
              <a:cs typeface="Arial" panose="020B0604020202020204" pitchFamily="34" charset="0"/>
            </a:endParaRPr>
          </a:p>
          <a:p>
            <a:pPr indent="169863"/>
            <a:r>
              <a:rPr lang="en-US" sz="1100" dirty="0">
                <a:solidFill>
                  <a:srgbClr val="000000"/>
                </a:solidFill>
                <a:latin typeface="Arial" panose="020B0604020202020204" pitchFamily="34" charset="0"/>
                <a:cs typeface="Arial" panose="020B0604020202020204" pitchFamily="34" charset="0"/>
              </a:rPr>
              <a:t>Eligible Soldiers whose spouse or child died on or after 25 June 2022 with:</a:t>
            </a:r>
          </a:p>
          <a:p>
            <a:pPr indent="169863">
              <a:buFont typeface="Arial" panose="020B0604020202020204" pitchFamily="34" charset="0"/>
              <a:buChar char="•"/>
            </a:pPr>
            <a:r>
              <a:rPr lang="en-US" sz="1100" dirty="0">
                <a:solidFill>
                  <a:srgbClr val="000000"/>
                </a:solidFill>
                <a:latin typeface="Arial" panose="020B0604020202020204" pitchFamily="34" charset="0"/>
                <a:cs typeface="Arial" panose="020B0604020202020204" pitchFamily="34" charset="0"/>
              </a:rPr>
              <a:t>fewer than 30 days of accrued ordinary leave on the date of death are eligible up to 14 consecutive days of bereavement leave.</a:t>
            </a:r>
          </a:p>
          <a:p>
            <a:pPr indent="169863">
              <a:buFont typeface="Arial" panose="020B0604020202020204" pitchFamily="34" charset="0"/>
              <a:buChar char="•"/>
            </a:pPr>
            <a:r>
              <a:rPr lang="en-US" sz="1100" dirty="0">
                <a:solidFill>
                  <a:srgbClr val="000000"/>
                </a:solidFill>
                <a:latin typeface="Arial" panose="020B0604020202020204" pitchFamily="34" charset="0"/>
                <a:cs typeface="Arial" panose="020B0604020202020204" pitchFamily="34" charset="0"/>
              </a:rPr>
              <a:t>thirty or more days of accrued ordinary leave on the date of such death are eligible up to 14 consecutive days of bereavement leave once accrued ordinary leave is less than 30 days.</a:t>
            </a:r>
          </a:p>
          <a:p>
            <a:pPr indent="169863"/>
            <a:endParaRPr lang="en-US" sz="1100" dirty="0">
              <a:solidFill>
                <a:srgbClr val="000000"/>
              </a:solidFill>
              <a:latin typeface="Arial" panose="020B0604020202020204" pitchFamily="34" charset="0"/>
              <a:cs typeface="Arial" panose="020B0604020202020204" pitchFamily="34" charset="0"/>
            </a:endParaRPr>
          </a:p>
          <a:p>
            <a:pPr indent="169863"/>
            <a:r>
              <a:rPr lang="en-US" sz="1100" dirty="0">
                <a:solidFill>
                  <a:srgbClr val="000000"/>
                </a:solidFill>
                <a:latin typeface="Arial" panose="020B0604020202020204" pitchFamily="34" charset="0"/>
                <a:cs typeface="Arial" panose="020B0604020202020204" pitchFamily="34" charset="0"/>
              </a:rPr>
              <a:t>Eligible Soldiers whose spouse or child died on or after 25 June 2022, and who were charged leave in connection with the death, may request leave be restored through the established process in AR 600–8–10</a:t>
            </a:r>
            <a:r>
              <a:rPr lang="en-US" sz="1100" spc="15" dirty="0">
                <a:solidFill>
                  <a:srgbClr val="000000"/>
                </a:solidFill>
                <a:latin typeface="Arial" panose="020B0604020202020204" pitchFamily="34" charset="0"/>
                <a:cs typeface="Arial" panose="020B0604020202020204" pitchFamily="34" charset="0"/>
              </a:rPr>
              <a:t>. </a:t>
            </a:r>
          </a:p>
        </p:txBody>
      </p:sp>
      <p:sp>
        <p:nvSpPr>
          <p:cNvPr id="22" name="TextBox 22"/>
          <p:cNvSpPr txBox="1"/>
          <p:nvPr/>
        </p:nvSpPr>
        <p:spPr>
          <a:xfrm>
            <a:off x="5692849" y="3503391"/>
            <a:ext cx="1853676" cy="179536"/>
          </a:xfrm>
          <a:prstGeom prst="rect">
            <a:avLst/>
          </a:prstGeom>
        </p:spPr>
        <p:txBody>
          <a:bodyPr wrap="square" lIns="0" tIns="0" rIns="0" bIns="0" rtlCol="0" anchor="t">
            <a:spAutoFit/>
          </a:bodyPr>
          <a:lstStyle/>
          <a:p>
            <a:pPr algn="ctr">
              <a:lnSpc>
                <a:spcPts val="1448"/>
              </a:lnSpc>
              <a:spcBef>
                <a:spcPct val="0"/>
              </a:spcBef>
            </a:pPr>
            <a:r>
              <a:rPr lang="en-US" sz="1400" b="1" dirty="0">
                <a:solidFill>
                  <a:srgbClr val="FF0000"/>
                </a:solidFill>
                <a:latin typeface="Arial" panose="020B0604020202020204" pitchFamily="34" charset="0"/>
                <a:cs typeface="Arial" panose="020B0604020202020204" pitchFamily="34" charset="0"/>
              </a:rPr>
              <a:t>Your Unit Name</a:t>
            </a:r>
          </a:p>
        </p:txBody>
      </p:sp>
      <p:sp>
        <p:nvSpPr>
          <p:cNvPr id="23" name="TextBox 23"/>
          <p:cNvSpPr txBox="1"/>
          <p:nvPr/>
        </p:nvSpPr>
        <p:spPr>
          <a:xfrm>
            <a:off x="5701811" y="3811976"/>
            <a:ext cx="1837266" cy="3739485"/>
          </a:xfrm>
          <a:prstGeom prst="rect">
            <a:avLst/>
          </a:prstGeom>
        </p:spPr>
        <p:txBody>
          <a:bodyPr wrap="square" lIns="0" tIns="0" rIns="0" bIns="0" rtlCol="0" anchor="t">
            <a:spAutoFit/>
          </a:bodyPr>
          <a:lstStyle/>
          <a:p>
            <a:pPr algn="ctr"/>
            <a:r>
              <a:rPr lang="en-US" sz="900" b="1" dirty="0">
                <a:latin typeface="Arial" panose="020B0604020202020204" pitchFamily="34" charset="0"/>
                <a:cs typeface="Arial" panose="020B0604020202020204" pitchFamily="34" charset="0"/>
              </a:rPr>
              <a:t>Commanding General</a:t>
            </a:r>
          </a:p>
          <a:p>
            <a:pPr algn="ctr"/>
            <a:r>
              <a:rPr lang="en-US" sz="900" b="1" dirty="0">
                <a:solidFill>
                  <a:srgbClr val="FF0000"/>
                </a:solidFill>
                <a:latin typeface="Arial" panose="020B0604020202020204" pitchFamily="34" charset="0"/>
                <a:cs typeface="Arial" panose="020B0604020202020204" pitchFamily="34" charset="0"/>
              </a:rPr>
              <a:t>MG Soldier Q. Public</a:t>
            </a:r>
            <a:endParaRPr lang="en-US" sz="900" b="1" dirty="0">
              <a:latin typeface="Arial" panose="020B0604020202020204" pitchFamily="34" charset="0"/>
              <a:cs typeface="Arial" panose="020B0604020202020204" pitchFamily="34" charset="0"/>
            </a:endParaRPr>
          </a:p>
          <a:p>
            <a:pPr algn="ctr"/>
            <a:endParaRPr lang="en-US" sz="900" b="1" dirty="0">
              <a:latin typeface="Arial" panose="020B0604020202020204" pitchFamily="34" charset="0"/>
              <a:cs typeface="Arial" panose="020B0604020202020204" pitchFamily="34" charset="0"/>
            </a:endParaRPr>
          </a:p>
          <a:p>
            <a:pPr algn="ctr"/>
            <a:r>
              <a:rPr lang="en-US" sz="900" b="1" dirty="0">
                <a:latin typeface="Arial" panose="020B0604020202020204" pitchFamily="34" charset="0"/>
                <a:cs typeface="Arial" panose="020B0604020202020204" pitchFamily="34" charset="0"/>
              </a:rPr>
              <a:t>Command Sergeant Major</a:t>
            </a:r>
          </a:p>
          <a:p>
            <a:pPr algn="ctr"/>
            <a:r>
              <a:rPr lang="en-US" sz="900" b="1" dirty="0">
                <a:solidFill>
                  <a:srgbClr val="FF0000"/>
                </a:solidFill>
                <a:latin typeface="Arial" panose="020B0604020202020204" pitchFamily="34" charset="0"/>
                <a:cs typeface="Arial" panose="020B0604020202020204" pitchFamily="34" charset="0"/>
              </a:rPr>
              <a:t>CSM Soldier Q. Public</a:t>
            </a:r>
            <a:endParaRPr lang="en-US" sz="900" b="1" dirty="0">
              <a:latin typeface="Arial" panose="020B0604020202020204" pitchFamily="34" charset="0"/>
              <a:cs typeface="Arial" panose="020B0604020202020204" pitchFamily="34" charset="0"/>
            </a:endParaRPr>
          </a:p>
          <a:p>
            <a:pPr algn="ctr"/>
            <a:endParaRPr lang="en-US" sz="900" b="1" dirty="0">
              <a:latin typeface="Arial" panose="020B0604020202020204" pitchFamily="34" charset="0"/>
              <a:cs typeface="Arial" panose="020B0604020202020204" pitchFamily="34" charset="0"/>
            </a:endParaRPr>
          </a:p>
          <a:p>
            <a:pPr algn="ctr"/>
            <a:endParaRPr lang="en-US" sz="900" b="1" dirty="0">
              <a:latin typeface="Arial" panose="020B0604020202020204" pitchFamily="34" charset="0"/>
              <a:cs typeface="Arial" panose="020B0604020202020204" pitchFamily="34" charset="0"/>
            </a:endParaRPr>
          </a:p>
          <a:p>
            <a:pPr algn="ctr"/>
            <a:endParaRPr lang="en-US" sz="900" b="1" dirty="0">
              <a:latin typeface="Arial" panose="020B0604020202020204" pitchFamily="34" charset="0"/>
              <a:cs typeface="Arial" panose="020B0604020202020204" pitchFamily="34" charset="0"/>
            </a:endParaRPr>
          </a:p>
          <a:p>
            <a:pPr algn="ctr"/>
            <a:endParaRPr lang="en-US" sz="900" b="1" dirty="0">
              <a:latin typeface="Arial" panose="020B0604020202020204" pitchFamily="34" charset="0"/>
              <a:cs typeface="Arial" panose="020B0604020202020204" pitchFamily="34" charset="0"/>
            </a:endParaRPr>
          </a:p>
          <a:p>
            <a:pPr algn="ctr"/>
            <a:endParaRPr lang="en-US" sz="900" b="1" dirty="0">
              <a:latin typeface="Arial" panose="020B0604020202020204" pitchFamily="34" charset="0"/>
              <a:cs typeface="Arial" panose="020B0604020202020204" pitchFamily="34" charset="0"/>
            </a:endParaRPr>
          </a:p>
          <a:p>
            <a:pPr algn="ctr"/>
            <a:endParaRPr lang="en-US" sz="900" b="1" dirty="0">
              <a:latin typeface="Arial" panose="020B0604020202020204" pitchFamily="34" charset="0"/>
              <a:cs typeface="Arial" panose="020B0604020202020204" pitchFamily="34" charset="0"/>
            </a:endParaRPr>
          </a:p>
          <a:p>
            <a:pPr algn="ctr"/>
            <a:endParaRPr lang="en-US" sz="900" b="1" dirty="0">
              <a:latin typeface="Arial" panose="020B0604020202020204" pitchFamily="34" charset="0"/>
              <a:cs typeface="Arial" panose="020B0604020202020204" pitchFamily="34" charset="0"/>
            </a:endParaRPr>
          </a:p>
          <a:p>
            <a:pPr algn="ctr"/>
            <a:endParaRPr lang="en-US" sz="900" b="1" dirty="0">
              <a:latin typeface="Arial" panose="020B0604020202020204" pitchFamily="34" charset="0"/>
              <a:cs typeface="Arial" panose="020B0604020202020204" pitchFamily="34" charset="0"/>
            </a:endParaRPr>
          </a:p>
          <a:p>
            <a:pPr algn="ctr"/>
            <a:endParaRPr lang="en-US" sz="900" b="1" dirty="0">
              <a:latin typeface="Arial" panose="020B0604020202020204" pitchFamily="34" charset="0"/>
              <a:cs typeface="Arial" panose="020B0604020202020204" pitchFamily="34" charset="0"/>
            </a:endParaRPr>
          </a:p>
          <a:p>
            <a:pPr algn="ctr"/>
            <a:endParaRPr lang="en-US" sz="900" b="1" dirty="0">
              <a:latin typeface="Arial" panose="020B0604020202020204" pitchFamily="34" charset="0"/>
              <a:cs typeface="Arial" panose="020B0604020202020204" pitchFamily="34" charset="0"/>
            </a:endParaRPr>
          </a:p>
          <a:p>
            <a:pPr algn="ctr"/>
            <a:r>
              <a:rPr lang="en-US" sz="900" b="1" dirty="0">
                <a:latin typeface="Arial" panose="020B0604020202020204" pitchFamily="34" charset="0"/>
                <a:cs typeface="Arial" panose="020B0604020202020204" pitchFamily="34" charset="0"/>
              </a:rPr>
              <a:t>Command Inspector General</a:t>
            </a:r>
          </a:p>
          <a:p>
            <a:pPr algn="ctr"/>
            <a:r>
              <a:rPr lang="en-US" sz="900" b="1" dirty="0">
                <a:solidFill>
                  <a:srgbClr val="FF0000"/>
                </a:solidFill>
                <a:latin typeface="Arial" panose="020B0604020202020204" pitchFamily="34" charset="0"/>
                <a:cs typeface="Arial" panose="020B0604020202020204" pitchFamily="34" charset="0"/>
              </a:rPr>
              <a:t>LTC Soldier Q. Public</a:t>
            </a:r>
            <a:endParaRPr lang="en-US" sz="900" b="1" dirty="0">
              <a:latin typeface="Arial" panose="020B0604020202020204" pitchFamily="34" charset="0"/>
              <a:cs typeface="Arial" panose="020B0604020202020204" pitchFamily="34" charset="0"/>
            </a:endParaRPr>
          </a:p>
          <a:p>
            <a:pPr algn="ctr"/>
            <a:endParaRPr lang="en-US" sz="900" b="1" dirty="0">
              <a:latin typeface="Arial" panose="020B0604020202020204" pitchFamily="34" charset="0"/>
              <a:cs typeface="Arial" panose="020B0604020202020204" pitchFamily="34" charset="0"/>
            </a:endParaRPr>
          </a:p>
          <a:p>
            <a:pPr algn="ctr"/>
            <a:r>
              <a:rPr lang="en-US" sz="900" b="1" dirty="0">
                <a:latin typeface="Arial" panose="020B0604020202020204" pitchFamily="34" charset="0"/>
                <a:cs typeface="Arial" panose="020B0604020202020204" pitchFamily="34" charset="0"/>
              </a:rPr>
              <a:t>Inspector General NCOIC</a:t>
            </a:r>
          </a:p>
          <a:p>
            <a:pPr algn="ctr"/>
            <a:r>
              <a:rPr lang="en-US" sz="900" b="1" dirty="0">
                <a:solidFill>
                  <a:srgbClr val="FF0000"/>
                </a:solidFill>
                <a:latin typeface="Arial" panose="020B0604020202020204" pitchFamily="34" charset="0"/>
                <a:cs typeface="Arial" panose="020B0604020202020204" pitchFamily="34" charset="0"/>
              </a:rPr>
              <a:t>SGM Soldier Q. Public</a:t>
            </a:r>
          </a:p>
          <a:p>
            <a:pPr algn="ctr"/>
            <a:endParaRPr lang="en-US" sz="900" b="1" dirty="0">
              <a:solidFill>
                <a:srgbClr val="FF0000"/>
              </a:solidFill>
              <a:latin typeface="Arial" panose="020B0604020202020204" pitchFamily="34" charset="0"/>
              <a:cs typeface="Arial" panose="020B0604020202020204" pitchFamily="34" charset="0"/>
            </a:endParaRPr>
          </a:p>
          <a:p>
            <a:pPr algn="ctr"/>
            <a:r>
              <a:rPr lang="en-US" sz="900" b="1" u="sng" dirty="0">
                <a:latin typeface="Arial" panose="020B0604020202020204" pitchFamily="34" charset="0"/>
                <a:cs typeface="Arial" panose="020B0604020202020204" pitchFamily="34" charset="0"/>
              </a:rPr>
              <a:t>IG Points of Contact</a:t>
            </a:r>
          </a:p>
          <a:p>
            <a:pPr algn="ctr"/>
            <a:r>
              <a:rPr lang="en-US" sz="900" b="1" dirty="0">
                <a:solidFill>
                  <a:srgbClr val="FF0000"/>
                </a:solidFill>
                <a:latin typeface="Arial" panose="020B0604020202020204" pitchFamily="34" charset="0"/>
                <a:cs typeface="Arial" panose="020B0604020202020204" pitchFamily="34" charset="0"/>
              </a:rPr>
              <a:t>Unit </a:t>
            </a:r>
            <a:r>
              <a:rPr lang="en-US" sz="900" b="1" dirty="0">
                <a:latin typeface="Arial" panose="020B0604020202020204" pitchFamily="34" charset="0"/>
                <a:cs typeface="Arial" panose="020B0604020202020204" pitchFamily="34" charset="0"/>
              </a:rPr>
              <a:t>IG Office</a:t>
            </a:r>
          </a:p>
          <a:p>
            <a:pPr algn="ctr"/>
            <a:r>
              <a:rPr lang="en-US" sz="900" b="1" dirty="0">
                <a:solidFill>
                  <a:srgbClr val="FF0000"/>
                </a:solidFill>
                <a:latin typeface="Arial" panose="020B0604020202020204" pitchFamily="34" charset="0"/>
                <a:cs typeface="Arial" panose="020B0604020202020204" pitchFamily="34" charset="0"/>
              </a:rPr>
              <a:t>Building 1234</a:t>
            </a:r>
          </a:p>
          <a:p>
            <a:pPr algn="ctr"/>
            <a:r>
              <a:rPr lang="en-US" sz="900" b="1" dirty="0">
                <a:solidFill>
                  <a:srgbClr val="FF0000"/>
                </a:solidFill>
                <a:latin typeface="Arial" panose="020B0604020202020204" pitchFamily="34" charset="0"/>
                <a:cs typeface="Arial" panose="020B0604020202020204" pitchFamily="34" charset="0"/>
              </a:rPr>
              <a:t>Hooah Drive</a:t>
            </a:r>
          </a:p>
          <a:p>
            <a:pPr algn="ctr"/>
            <a:r>
              <a:rPr lang="en-US" sz="900" b="1" dirty="0">
                <a:solidFill>
                  <a:srgbClr val="FF0000"/>
                </a:solidFill>
                <a:latin typeface="Arial" panose="020B0604020202020204" pitchFamily="34" charset="0"/>
                <a:cs typeface="Arial" panose="020B0604020202020204" pitchFamily="34" charset="0"/>
              </a:rPr>
              <a:t>Fort Swampy XX 55555</a:t>
            </a:r>
            <a:endParaRPr lang="en-US" sz="900" spc="8" dirty="0">
              <a:solidFill>
                <a:srgbClr val="000000"/>
              </a:solidFill>
              <a:latin typeface="Arial" panose="020B0604020202020204" pitchFamily="34" charset="0"/>
              <a:cs typeface="Arial" panose="020B0604020202020204" pitchFamily="34" charset="0"/>
            </a:endParaRPr>
          </a:p>
        </p:txBody>
      </p:sp>
      <p:sp>
        <p:nvSpPr>
          <p:cNvPr id="28" name="TextBox 28"/>
          <p:cNvSpPr txBox="1"/>
          <p:nvPr/>
        </p:nvSpPr>
        <p:spPr>
          <a:xfrm>
            <a:off x="0" y="681046"/>
            <a:ext cx="7772400" cy="384721"/>
          </a:xfrm>
          <a:prstGeom prst="rect">
            <a:avLst/>
          </a:prstGeom>
        </p:spPr>
        <p:txBody>
          <a:bodyPr wrap="square" lIns="0" tIns="0" rIns="0" bIns="0" rtlCol="0" anchor="t">
            <a:spAutoFit/>
          </a:bodyPr>
          <a:lstStyle/>
          <a:p>
            <a:pPr algn="ctr">
              <a:lnSpc>
                <a:spcPts val="3640"/>
              </a:lnSpc>
            </a:pPr>
            <a:r>
              <a:rPr lang="en-US" sz="1200" b="1" dirty="0">
                <a:solidFill>
                  <a:srgbClr val="FFD530"/>
                </a:solidFill>
                <a:latin typeface="Arial" panose="020B0604020202020204" pitchFamily="34" charset="0"/>
                <a:cs typeface="Arial" panose="020B0604020202020204" pitchFamily="34" charset="0"/>
              </a:rPr>
              <a:t>Volume 23-3, June 2023</a:t>
            </a:r>
          </a:p>
        </p:txBody>
      </p:sp>
      <p:sp>
        <p:nvSpPr>
          <p:cNvPr id="36" name="Freeform 8">
            <a:extLst>
              <a:ext uri="{FF2B5EF4-FFF2-40B4-BE49-F238E27FC236}">
                <a16:creationId xmlns:a16="http://schemas.microsoft.com/office/drawing/2014/main" id="{6414A3F1-7F80-4352-AA08-BEF35BB3B972}"/>
              </a:ext>
            </a:extLst>
          </p:cNvPr>
          <p:cNvSpPr/>
          <p:nvPr/>
        </p:nvSpPr>
        <p:spPr>
          <a:xfrm>
            <a:off x="137160" y="6808824"/>
            <a:ext cx="2468880" cy="3020976"/>
          </a:xfrm>
          <a:custGeom>
            <a:avLst/>
            <a:gdLst/>
            <a:ahLst/>
            <a:cxnLst/>
            <a:rect l="l" t="t" r="r" b="b"/>
            <a:pathLst>
              <a:path w="937216" h="2321880">
                <a:moveTo>
                  <a:pt x="0" y="0"/>
                </a:moveTo>
                <a:lnTo>
                  <a:pt x="937216" y="0"/>
                </a:lnTo>
                <a:lnTo>
                  <a:pt x="937216" y="2321880"/>
                </a:lnTo>
                <a:lnTo>
                  <a:pt x="0" y="2321880"/>
                </a:lnTo>
                <a:close/>
              </a:path>
            </a:pathLst>
          </a:custGeom>
          <a:solidFill>
            <a:srgbClr val="FFD530"/>
          </a:solidFill>
          <a:ln w="12700">
            <a:solidFill>
              <a:schemeClr val="tx1"/>
            </a:solidFill>
          </a:ln>
        </p:spPr>
        <p:txBody>
          <a:bodyPr/>
          <a:lstStyle/>
          <a:p>
            <a:pPr algn="ctr">
              <a:spcAft>
                <a:spcPts val="600"/>
              </a:spcAft>
            </a:pPr>
            <a:r>
              <a:rPr lang="en-US" sz="1400" b="1" u="sng" dirty="0">
                <a:latin typeface="Arial" panose="020B0604020202020204" pitchFamily="34" charset="0"/>
                <a:cs typeface="Arial" panose="020B0604020202020204" pitchFamily="34" charset="0"/>
              </a:rPr>
              <a:t>Key Terms</a:t>
            </a:r>
            <a:endParaRPr lang="en-US" sz="1000" b="1" u="sng" dirty="0">
              <a:latin typeface="Arial" panose="020B0604020202020204" pitchFamily="34" charset="0"/>
              <a:cs typeface="Arial" panose="020B0604020202020204" pitchFamily="34" charset="0"/>
            </a:endParaRPr>
          </a:p>
          <a:p>
            <a:pPr>
              <a:spcAft>
                <a:spcPts val="600"/>
              </a:spcAft>
            </a:pPr>
            <a:r>
              <a:rPr lang="en-US" sz="1050" b="1" dirty="0">
                <a:latin typeface="Arial" panose="020B0604020202020204" pitchFamily="34" charset="0"/>
                <a:cs typeface="Arial" panose="020B0604020202020204" pitchFamily="34" charset="0"/>
              </a:rPr>
              <a:t>Eligible Soldier: </a:t>
            </a:r>
            <a:r>
              <a:rPr lang="en-US" sz="1050" dirty="0">
                <a:latin typeface="Arial" panose="020B0604020202020204" pitchFamily="34" charset="0"/>
                <a:cs typeface="Arial" panose="020B0604020202020204" pitchFamily="34" charset="0"/>
              </a:rPr>
              <a:t>For the purpose of 8 May memorandum, active Soldiers, including Reserve or National Guard Soldiers when on active-duty orders for longer than 12 months consecutively. </a:t>
            </a:r>
          </a:p>
          <a:p>
            <a:r>
              <a:rPr lang="en-US" sz="1050" b="1" dirty="0">
                <a:latin typeface="Arial" panose="020B0604020202020204" pitchFamily="34" charset="0"/>
                <a:cs typeface="Arial" panose="020B0604020202020204" pitchFamily="34" charset="0"/>
              </a:rPr>
              <a:t>Period of bereavement: </a:t>
            </a:r>
            <a:r>
              <a:rPr lang="en-US" sz="1050" dirty="0">
                <a:latin typeface="Arial" panose="020B0604020202020204" pitchFamily="34" charset="0"/>
                <a:cs typeface="Arial" panose="020B0604020202020204" pitchFamily="34" charset="0"/>
              </a:rPr>
              <a:t>the timeframe in which a Soldier may take bereavement leave. The period of  bereavement begins on the date of the death of the spouse or child and ends on the date that is no later than 14 consecutive days after the deceased person’s  funeral, burial, or memorial service, whichever occurs last.</a:t>
            </a:r>
          </a:p>
        </p:txBody>
      </p:sp>
      <p:sp>
        <p:nvSpPr>
          <p:cNvPr id="29" name="Freeform 8">
            <a:extLst>
              <a:ext uri="{FF2B5EF4-FFF2-40B4-BE49-F238E27FC236}">
                <a16:creationId xmlns:a16="http://schemas.microsoft.com/office/drawing/2014/main" id="{980717D1-9DA2-496A-B532-F56DD358F7CD}"/>
              </a:ext>
            </a:extLst>
          </p:cNvPr>
          <p:cNvSpPr/>
          <p:nvPr/>
        </p:nvSpPr>
        <p:spPr>
          <a:xfrm>
            <a:off x="5692849" y="7551027"/>
            <a:ext cx="1853676" cy="2205039"/>
          </a:xfrm>
          <a:custGeom>
            <a:avLst/>
            <a:gdLst/>
            <a:ahLst/>
            <a:cxnLst/>
            <a:rect l="l" t="t" r="r" b="b"/>
            <a:pathLst>
              <a:path w="937216" h="2321880">
                <a:moveTo>
                  <a:pt x="0" y="0"/>
                </a:moveTo>
                <a:lnTo>
                  <a:pt x="937216" y="0"/>
                </a:lnTo>
                <a:lnTo>
                  <a:pt x="937216" y="2321880"/>
                </a:lnTo>
                <a:lnTo>
                  <a:pt x="0" y="2321880"/>
                </a:lnTo>
                <a:close/>
              </a:path>
            </a:pathLst>
          </a:custGeom>
          <a:solidFill>
            <a:srgbClr val="FFD530"/>
          </a:solidFill>
          <a:ln w="12700">
            <a:solidFill>
              <a:schemeClr val="tx1"/>
            </a:solidFill>
          </a:ln>
        </p:spPr>
        <p:txBody>
          <a:bodyPr/>
          <a:lstStyle/>
          <a:p>
            <a:pPr algn="ctr"/>
            <a:r>
              <a:rPr lang="en-US" sz="1100" b="1" u="sng" dirty="0">
                <a:latin typeface="Arial" panose="020B0604020202020204" pitchFamily="34" charset="0"/>
                <a:cs typeface="Arial" panose="020B0604020202020204" pitchFamily="34" charset="0"/>
              </a:rPr>
              <a:t>Relevant Regulations/Policies:</a:t>
            </a:r>
          </a:p>
          <a:p>
            <a:pPr algn="ctr"/>
            <a:endParaRPr lang="en-US" sz="900" b="1" u="sng"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050" b="1" dirty="0">
                <a:latin typeface="Arial" panose="020B0604020202020204" pitchFamily="34" charset="0"/>
                <a:cs typeface="Arial" panose="020B0604020202020204" pitchFamily="34" charset="0"/>
              </a:rPr>
              <a:t>SECARMY Memo </a:t>
            </a:r>
            <a:r>
              <a:rPr lang="en-US" sz="1050" dirty="0">
                <a:latin typeface="Arial" panose="020B0604020202020204" pitchFamily="34" charset="0"/>
                <a:cs typeface="Arial" panose="020B0604020202020204" pitchFamily="34" charset="0"/>
              </a:rPr>
              <a:t>(Bereavement Leave for Soldiers), 08 May 2023.</a:t>
            </a:r>
          </a:p>
          <a:p>
            <a:pPr marL="171450" indent="-171450">
              <a:buFont typeface="Arial" panose="020B0604020202020204" pitchFamily="34" charset="0"/>
              <a:buChar char="•"/>
            </a:pPr>
            <a:r>
              <a:rPr lang="en-US" sz="1050" b="1" dirty="0">
                <a:latin typeface="Arial" panose="020B0604020202020204" pitchFamily="34" charset="0"/>
                <a:cs typeface="Arial" panose="020B0604020202020204" pitchFamily="34" charset="0"/>
              </a:rPr>
              <a:t>10 USC § 701</a:t>
            </a:r>
          </a:p>
          <a:p>
            <a:pPr marL="171450" indent="-171450">
              <a:buFont typeface="Arial" panose="020B0604020202020204" pitchFamily="34" charset="0"/>
              <a:buChar char="•"/>
            </a:pPr>
            <a:r>
              <a:rPr lang="en-US" sz="1050" b="1" dirty="0">
                <a:latin typeface="Arial" panose="020B0604020202020204" pitchFamily="34" charset="0"/>
                <a:cs typeface="Arial" panose="020B0604020202020204" pitchFamily="34" charset="0"/>
              </a:rPr>
              <a:t>PL 117-81</a:t>
            </a:r>
          </a:p>
          <a:p>
            <a:pPr marL="171450" indent="-171450">
              <a:buFont typeface="Arial" panose="020B0604020202020204" pitchFamily="34" charset="0"/>
              <a:buChar char="•"/>
            </a:pPr>
            <a:r>
              <a:rPr lang="en-US" sz="1050" b="1" dirty="0">
                <a:latin typeface="Arial" panose="020B0604020202020204" pitchFamily="34" charset="0"/>
                <a:cs typeface="Arial" panose="020B0604020202020204" pitchFamily="34" charset="0"/>
              </a:rPr>
              <a:t>DODI 1327.06</a:t>
            </a:r>
          </a:p>
          <a:p>
            <a:pPr marL="171450" indent="-171450">
              <a:buFont typeface="Arial" panose="020B0604020202020204" pitchFamily="34" charset="0"/>
              <a:buChar char="•"/>
            </a:pPr>
            <a:r>
              <a:rPr lang="en-US" sz="1050" b="1" dirty="0">
                <a:latin typeface="Arial" panose="020B0604020202020204" pitchFamily="34" charset="0"/>
                <a:cs typeface="Arial" panose="020B0604020202020204" pitchFamily="34" charset="0"/>
              </a:rPr>
              <a:t>Directive-type Memo 23-003</a:t>
            </a:r>
          </a:p>
          <a:p>
            <a:pPr marL="171450" indent="-171450">
              <a:buFont typeface="Arial" panose="020B0604020202020204" pitchFamily="34" charset="0"/>
              <a:buChar char="•"/>
            </a:pPr>
            <a:r>
              <a:rPr lang="en-US" sz="1050" b="1" dirty="0">
                <a:latin typeface="Arial" panose="020B0604020202020204" pitchFamily="34" charset="0"/>
                <a:cs typeface="Arial" panose="020B0604020202020204" pitchFamily="34" charset="0"/>
              </a:rPr>
              <a:t>AR 600–8–10</a:t>
            </a:r>
          </a:p>
          <a:p>
            <a:pPr marL="171450" indent="-171450">
              <a:buFont typeface="Arial" panose="020B0604020202020204" pitchFamily="34" charset="0"/>
              <a:buChar char="•"/>
            </a:pPr>
            <a:r>
              <a:rPr lang="en-US" sz="1050" b="1" dirty="0">
                <a:latin typeface="Arial" panose="020B0604020202020204" pitchFamily="34" charset="0"/>
                <a:cs typeface="Arial" panose="020B0604020202020204" pitchFamily="34" charset="0"/>
              </a:rPr>
              <a:t>AR 600–20</a:t>
            </a:r>
          </a:p>
          <a:p>
            <a:pPr marL="171450" indent="-171450">
              <a:buFont typeface="Arial" panose="020B0604020202020204" pitchFamily="34" charset="0"/>
              <a:buChar char="•"/>
            </a:pPr>
            <a:endParaRPr lang="en-US" sz="9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9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5F8000C3-800C-FCB6-0F63-0845B30EEF5A}"/>
              </a:ext>
            </a:extLst>
          </p:cNvPr>
          <p:cNvSpPr txBox="1"/>
          <p:nvPr/>
        </p:nvSpPr>
        <p:spPr>
          <a:xfrm>
            <a:off x="1874672" y="-14013"/>
            <a:ext cx="2560320" cy="440120"/>
          </a:xfrm>
          <a:prstGeom prst="rect">
            <a:avLst/>
          </a:prstGeom>
          <a:noFill/>
        </p:spPr>
        <p:txBody>
          <a:bodyPr wrap="square" rtlCol="0">
            <a:spAutoFit/>
          </a:bodyPr>
          <a:lstStyle/>
          <a:p>
            <a:r>
              <a:rPr lang="en-US" sz="2270" dirty="0">
                <a:latin typeface="Arial" panose="020B0604020202020204" pitchFamily="34" charset="0"/>
                <a:cs typeface="Arial" panose="020B0604020202020204" pitchFamily="34" charset="0"/>
              </a:rPr>
              <a:t>THE</a:t>
            </a:r>
          </a:p>
        </p:txBody>
      </p:sp>
      <p:pic>
        <p:nvPicPr>
          <p:cNvPr id="9" name="Picture 8">
            <a:extLst>
              <a:ext uri="{FF2B5EF4-FFF2-40B4-BE49-F238E27FC236}">
                <a16:creationId xmlns:a16="http://schemas.microsoft.com/office/drawing/2014/main" id="{47196BF4-E94B-44E7-E6FE-B73CEAC75DE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21077" y="270217"/>
            <a:ext cx="1390844" cy="328497"/>
          </a:xfrm>
          <a:prstGeom prst="rect">
            <a:avLst/>
          </a:prstGeom>
        </p:spPr>
      </p:pic>
      <p:pic>
        <p:nvPicPr>
          <p:cNvPr id="12" name="Picture 11" descr="A picture containing text&#10;&#10;Description automatically generated">
            <a:extLst>
              <a:ext uri="{FF2B5EF4-FFF2-40B4-BE49-F238E27FC236}">
                <a16:creationId xmlns:a16="http://schemas.microsoft.com/office/drawing/2014/main" id="{5A7842B4-0976-7860-51BA-A0290197E2C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71710" y="130533"/>
            <a:ext cx="956384" cy="683993"/>
          </a:xfrm>
          <a:prstGeom prst="rect">
            <a:avLst/>
          </a:prstGeom>
        </p:spPr>
      </p:pic>
      <p:sp>
        <p:nvSpPr>
          <p:cNvPr id="15" name="TextBox 14">
            <a:extLst>
              <a:ext uri="{FF2B5EF4-FFF2-40B4-BE49-F238E27FC236}">
                <a16:creationId xmlns:a16="http://schemas.microsoft.com/office/drawing/2014/main" id="{68DABECB-F445-6484-FF96-3AB986472F76}"/>
              </a:ext>
            </a:extLst>
          </p:cNvPr>
          <p:cNvSpPr txBox="1"/>
          <p:nvPr/>
        </p:nvSpPr>
        <p:spPr>
          <a:xfrm>
            <a:off x="137160" y="1204577"/>
            <a:ext cx="5432627" cy="461665"/>
          </a:xfrm>
          <a:prstGeom prst="rect">
            <a:avLst/>
          </a:prstGeom>
          <a:noFill/>
        </p:spPr>
        <p:txBody>
          <a:bodyPr wrap="square">
            <a:spAutoFit/>
          </a:bodyPr>
          <a:lstStyle/>
          <a:p>
            <a:pPr algn="ctr"/>
            <a:r>
              <a:rPr lang="en-US" sz="2400" b="1" dirty="0">
                <a:latin typeface="Arial" panose="020B0604020202020204" pitchFamily="34" charset="0"/>
                <a:cs typeface="Arial" panose="020B0604020202020204" pitchFamily="34" charset="0"/>
              </a:rPr>
              <a:t>Bereavement Leave for Soldiers</a:t>
            </a:r>
          </a:p>
        </p:txBody>
      </p:sp>
      <p:sp>
        <p:nvSpPr>
          <p:cNvPr id="5" name="TextBox 22">
            <a:extLst>
              <a:ext uri="{FF2B5EF4-FFF2-40B4-BE49-F238E27FC236}">
                <a16:creationId xmlns:a16="http://schemas.microsoft.com/office/drawing/2014/main" id="{45020A45-DABC-A000-DE77-A22C742DDE28}"/>
              </a:ext>
            </a:extLst>
          </p:cNvPr>
          <p:cNvSpPr txBox="1"/>
          <p:nvPr/>
        </p:nvSpPr>
        <p:spPr>
          <a:xfrm>
            <a:off x="5685401" y="1874845"/>
            <a:ext cx="1853676" cy="540661"/>
          </a:xfrm>
          <a:prstGeom prst="rect">
            <a:avLst/>
          </a:prstGeom>
        </p:spPr>
        <p:txBody>
          <a:bodyPr wrap="square" lIns="0" tIns="0" rIns="0" bIns="0" rtlCol="0" anchor="t">
            <a:spAutoFit/>
          </a:bodyPr>
          <a:lstStyle/>
          <a:p>
            <a:pPr algn="ctr">
              <a:lnSpc>
                <a:spcPts val="1448"/>
              </a:lnSpc>
              <a:spcBef>
                <a:spcPct val="0"/>
              </a:spcBef>
            </a:pPr>
            <a:r>
              <a:rPr lang="en-US" sz="1400" b="1" dirty="0">
                <a:solidFill>
                  <a:srgbClr val="FF0000"/>
                </a:solidFill>
                <a:latin typeface="Arial" panose="020B0604020202020204" pitchFamily="34" charset="0"/>
                <a:cs typeface="Arial" panose="020B0604020202020204" pitchFamily="34" charset="0"/>
              </a:rPr>
              <a:t>Your Unit </a:t>
            </a:r>
          </a:p>
          <a:p>
            <a:pPr algn="ctr">
              <a:lnSpc>
                <a:spcPts val="1448"/>
              </a:lnSpc>
              <a:spcBef>
                <a:spcPct val="0"/>
              </a:spcBef>
            </a:pPr>
            <a:r>
              <a:rPr lang="en-US" sz="1400" b="1" dirty="0">
                <a:solidFill>
                  <a:srgbClr val="FF0000"/>
                </a:solidFill>
                <a:latin typeface="Arial" panose="020B0604020202020204" pitchFamily="34" charset="0"/>
                <a:cs typeface="Arial" panose="020B0604020202020204" pitchFamily="34" charset="0"/>
              </a:rPr>
              <a:t>Patch/Logo </a:t>
            </a:r>
          </a:p>
          <a:p>
            <a:pPr algn="ctr">
              <a:lnSpc>
                <a:spcPts val="1448"/>
              </a:lnSpc>
              <a:spcBef>
                <a:spcPct val="0"/>
              </a:spcBef>
            </a:pPr>
            <a:r>
              <a:rPr lang="en-US" sz="1400" b="1" dirty="0">
                <a:solidFill>
                  <a:srgbClr val="FF0000"/>
                </a:solidFill>
                <a:latin typeface="Arial" panose="020B0604020202020204" pitchFamily="34" charset="0"/>
                <a:cs typeface="Arial" panose="020B0604020202020204" pitchFamily="34" charset="0"/>
              </a:rPr>
              <a:t>here</a:t>
            </a:r>
          </a:p>
        </p:txBody>
      </p:sp>
      <p:pic>
        <p:nvPicPr>
          <p:cNvPr id="10" name="Picture 9" descr="Qr code&#10;&#10;Description automatically generated">
            <a:extLst>
              <a:ext uri="{FF2B5EF4-FFF2-40B4-BE49-F238E27FC236}">
                <a16:creationId xmlns:a16="http://schemas.microsoft.com/office/drawing/2014/main" id="{F4C34E09-B27F-E3C0-BA2B-5A63B990C2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90098" y="8596509"/>
            <a:ext cx="1120102" cy="1118783"/>
          </a:xfrm>
          <a:prstGeom prst="rect">
            <a:avLst/>
          </a:prstGeom>
        </p:spPr>
      </p:pic>
      <p:sp>
        <p:nvSpPr>
          <p:cNvPr id="11" name="TextBox 10">
            <a:extLst>
              <a:ext uri="{FF2B5EF4-FFF2-40B4-BE49-F238E27FC236}">
                <a16:creationId xmlns:a16="http://schemas.microsoft.com/office/drawing/2014/main" id="{15FBDF07-EC5F-0C42-53BC-A82D427A1DD3}"/>
              </a:ext>
            </a:extLst>
          </p:cNvPr>
          <p:cNvSpPr txBox="1"/>
          <p:nvPr/>
        </p:nvSpPr>
        <p:spPr>
          <a:xfrm>
            <a:off x="2853473" y="8613075"/>
            <a:ext cx="1447800" cy="830997"/>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Visit the Army IG website: </a:t>
            </a:r>
            <a:r>
              <a:rPr lang="en-US" sz="1600" cap="small" dirty="0">
                <a:latin typeface="Arial" panose="020B0604020202020204" pitchFamily="34" charset="0"/>
                <a:cs typeface="Arial" panose="020B0604020202020204" pitchFamily="34" charset="0"/>
                <a:hlinkClick r:id="rId6"/>
              </a:rPr>
              <a:t>ig.army.mil</a:t>
            </a:r>
            <a:endParaRPr lang="en-US" cap="small"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D7794D7ACBF31B46B052BF8A31EE8793" ma:contentTypeVersion="10" ma:contentTypeDescription="Create a new document." ma:contentTypeScope="" ma:versionID="77e165e637fc311b2e502856f301ed40">
  <xsd:schema xmlns:xsd="http://www.w3.org/2001/XMLSchema" xmlns:xs="http://www.w3.org/2001/XMLSchema" xmlns:p="http://schemas.microsoft.com/office/2006/metadata/properties" xmlns:ns2="ee8c200f-5b40-4309-82ff-5af4db5b0849" xmlns:ns3="a686c01d-9b03-4e21-a79d-80911fbbfba7" xmlns:ns4="http://schemas.microsoft.com/sharepoint/v4" targetNamespace="http://schemas.microsoft.com/office/2006/metadata/properties" ma:root="true" ma:fieldsID="7bd16d567848d38cc936a084c0d9c9ea" ns2:_="" ns3:_="" ns4:_="">
    <xsd:import namespace="ee8c200f-5b40-4309-82ff-5af4db5b0849"/>
    <xsd:import namespace="a686c01d-9b03-4e21-a79d-80911fbbfba7"/>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ForSignature" minOccurs="0"/>
                <xsd:element ref="ns4:IconOverlay"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8c200f-5b40-4309-82ff-5af4db5b084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686c01d-9b03-4e21-a79d-80911fbbfba7" elementFormDefault="qualified">
    <xsd:import namespace="http://schemas.microsoft.com/office/2006/documentManagement/types"/>
    <xsd:import namespace="http://schemas.microsoft.com/office/infopath/2007/PartnerControls"/>
    <xsd:element name="ForSignature" ma:index="11" nillable="true" ma:displayName="For Signature?" ma:default="0" ma:description="Indicates if the document requires a signature." ma:internalName="ForSignatur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ForSignature xmlns="a686c01d-9b03-4e21-a79d-80911fbbfba7">false</ForSignature>
    <_dlc_DocId xmlns="ee8c200f-5b40-4309-82ff-5af4db5b0849">GEARS-536684992-1376938</_dlc_DocId>
    <_dlc_DocIdUrl xmlns="ee8c200f-5b40-4309-82ff-5af4db5b0849">
      <Url>https://army.deps.mil/netcom/sites/GEARS/Live/_layouts/15/DocIdRedir.aspx?ID=GEARS-536684992-1376938</Url>
      <Description>GEARS-536684992-1376938</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E50C88-4FD1-49B6-8D77-1EE3B7E7404B}">
  <ds:schemaRefs>
    <ds:schemaRef ds:uri="http://schemas.microsoft.com/sharepoint/events"/>
  </ds:schemaRefs>
</ds:datastoreItem>
</file>

<file path=customXml/itemProps2.xml><?xml version="1.0" encoding="utf-8"?>
<ds:datastoreItem xmlns:ds="http://schemas.openxmlformats.org/officeDocument/2006/customXml" ds:itemID="{DCD6F562-A4B2-4215-A5FB-85C38731A3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8c200f-5b40-4309-82ff-5af4db5b0849"/>
    <ds:schemaRef ds:uri="a686c01d-9b03-4e21-a79d-80911fbbfba7"/>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39EC3EA-AEB4-40FD-804B-4CC736E7884E}">
  <ds:schemaRefs>
    <ds:schemaRef ds:uri="http://schemas.microsoft.com/office/2006/metadata/properties"/>
    <ds:schemaRef ds:uri="http://schemas.microsoft.com/office/infopath/2007/PartnerControls"/>
    <ds:schemaRef ds:uri="http://schemas.microsoft.com/sharepoint/v4"/>
    <ds:schemaRef ds:uri="a686c01d-9b03-4e21-a79d-80911fbbfba7"/>
    <ds:schemaRef ds:uri="ee8c200f-5b40-4309-82ff-5af4db5b0849"/>
  </ds:schemaRefs>
</ds:datastoreItem>
</file>

<file path=customXml/itemProps4.xml><?xml version="1.0" encoding="utf-8"?>
<ds:datastoreItem xmlns:ds="http://schemas.openxmlformats.org/officeDocument/2006/customXml" ds:itemID="{9410E8D4-3DB3-420F-BE0C-AC27032FC5D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2449</TotalTime>
  <Words>550</Words>
  <Application>Microsoft Office PowerPoint</Application>
  <PresentationFormat>Custom</PresentationFormat>
  <Paragraphs>66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Courier New</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Black and White Photography Sectioned Newsletter Page A4 Design</dc:title>
  <dc:creator>Chassin, Dorie R CIV HQDA DAIG</dc:creator>
  <cp:lastModifiedBy>Ruyle, Thomas M CIV HQDA DAIG</cp:lastModifiedBy>
  <cp:revision>51</cp:revision>
  <cp:lastPrinted>2023-03-14T16:23:16Z</cp:lastPrinted>
  <dcterms:created xsi:type="dcterms:W3CDTF">2006-08-16T00:00:00Z</dcterms:created>
  <dcterms:modified xsi:type="dcterms:W3CDTF">2024-05-01T11:59:39Z</dcterms:modified>
  <dc:identifier>DAFbUSDdRHE</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0x010100D7794D7ACBF31B46B052BF8A31EE8793</vt:lpwstr>
  </property>
  <property fmtid="{D5CDD505-2E9C-101B-9397-08002B2CF9AE}" pid="3" name="_dlc_policyId">
    <vt:lpwstr/>
  </property>
  <property fmtid="{D5CDD505-2E9C-101B-9397-08002B2CF9AE}" pid="4" name="ItemRetentionFormula">
    <vt:lpwstr/>
  </property>
  <property fmtid="{D5CDD505-2E9C-101B-9397-08002B2CF9AE}" pid="5" name="_dlc_DocIdItemGuid">
    <vt:lpwstr>55e54503-fbba-47e3-9b77-d34ee61d7e6d</vt:lpwstr>
  </property>
</Properties>
</file>